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3" r:id="rId3"/>
    <p:sldId id="258" r:id="rId4"/>
    <p:sldId id="264" r:id="rId5"/>
    <p:sldId id="259" r:id="rId6"/>
    <p:sldId id="260" r:id="rId7"/>
    <p:sldId id="266" r:id="rId8"/>
    <p:sldId id="261" r:id="rId9"/>
    <p:sldId id="265"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F051D5CE-100C-4442-A64C-FB66134CED5D}" type="datetime1">
              <a:rPr lang="nl-NL" smtClean="0">
                <a:solidFill>
                  <a:prstClr val="black">
                    <a:tint val="75000"/>
                  </a:prstClr>
                </a:solidFill>
              </a:rPr>
              <a:pPr/>
              <a:t>26-11-2016</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896956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67667D3-BA5A-480B-AFF7-2F1FDBB0EEDA}" type="datetime1">
              <a:rPr lang="nl-NL" smtClean="0">
                <a:solidFill>
                  <a:prstClr val="black">
                    <a:tint val="75000"/>
                  </a:prstClr>
                </a:solidFill>
              </a:rPr>
              <a:pPr/>
              <a:t>26-11-2016</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126582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5924C31F-D978-49AA-AD04-2AA038090AF2}" type="datetime1">
              <a:rPr lang="nl-NL" smtClean="0">
                <a:solidFill>
                  <a:prstClr val="black">
                    <a:tint val="75000"/>
                  </a:prstClr>
                </a:solidFill>
              </a:rPr>
              <a:pPr/>
              <a:t>26-11-2016</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777948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1FAEBBAF-1AE8-48E7-B6CC-C6124744177B}" type="datetime1">
              <a:rPr lang="nl-NL" smtClean="0">
                <a:solidFill>
                  <a:prstClr val="black">
                    <a:tint val="75000"/>
                  </a:prstClr>
                </a:solidFill>
              </a:rPr>
              <a:pPr/>
              <a:t>26-11-2016</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118623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DD43AF49-F92C-44F5-A8E2-2F6DEF5E6266}" type="datetime1">
              <a:rPr lang="nl-NL" smtClean="0">
                <a:solidFill>
                  <a:prstClr val="black">
                    <a:tint val="75000"/>
                  </a:prstClr>
                </a:solidFill>
              </a:rPr>
              <a:pPr/>
              <a:t>26-11-2016</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181982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1EE64D98-9292-419E-AC28-A106F36FF3C3}" type="datetime1">
              <a:rPr lang="nl-NL" smtClean="0">
                <a:solidFill>
                  <a:prstClr val="black">
                    <a:tint val="75000"/>
                  </a:prstClr>
                </a:solidFill>
              </a:rPr>
              <a:pPr/>
              <a:t>26-11-2016</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r>
              <a:rPr lang="nl-NL">
                <a:solidFill>
                  <a:prstClr val="black">
                    <a:tint val="75000"/>
                  </a:prstClr>
                </a:solidFill>
              </a:rPr>
              <a:t>Medische Kennis</a:t>
            </a:r>
          </a:p>
        </p:txBody>
      </p:sp>
      <p:sp>
        <p:nvSpPr>
          <p:cNvPr id="7" name="Tijdelijke aanduiding voor dianummer 6"/>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651626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57FE5A-1170-4797-8055-C6DED6908508}" type="datetime1">
              <a:rPr lang="nl-NL" smtClean="0">
                <a:solidFill>
                  <a:prstClr val="black">
                    <a:tint val="75000"/>
                  </a:prstClr>
                </a:solidFill>
              </a:rPr>
              <a:pPr/>
              <a:t>26-11-2016</a:t>
            </a:fld>
            <a:endParaRPr lang="nl-NL">
              <a:solidFill>
                <a:prstClr val="black">
                  <a:tint val="75000"/>
                </a:prstClr>
              </a:solidFill>
            </a:endParaRPr>
          </a:p>
        </p:txBody>
      </p:sp>
      <p:sp>
        <p:nvSpPr>
          <p:cNvPr id="8" name="Tijdelijke aanduiding voor voettekst 7"/>
          <p:cNvSpPr>
            <a:spLocks noGrp="1"/>
          </p:cNvSpPr>
          <p:nvPr>
            <p:ph type="ftr" sz="quarter" idx="11"/>
          </p:nvPr>
        </p:nvSpPr>
        <p:spPr/>
        <p:txBody>
          <a:bodyPr/>
          <a:lstStyle/>
          <a:p>
            <a:r>
              <a:rPr lang="nl-NL">
                <a:solidFill>
                  <a:prstClr val="black">
                    <a:tint val="75000"/>
                  </a:prstClr>
                </a:solidFill>
              </a:rPr>
              <a:t>Medische Kennis</a:t>
            </a:r>
          </a:p>
        </p:txBody>
      </p:sp>
      <p:sp>
        <p:nvSpPr>
          <p:cNvPr id="9" name="Tijdelijke aanduiding voor dianummer 8"/>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482411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50E1FE3-A2A8-4EA5-B517-24E49D6F7085}" type="datetime1">
              <a:rPr lang="nl-NL" smtClean="0">
                <a:solidFill>
                  <a:prstClr val="black">
                    <a:tint val="75000"/>
                  </a:prstClr>
                </a:solidFill>
              </a:rPr>
              <a:pPr/>
              <a:t>26-11-2016</a:t>
            </a:fld>
            <a:endParaRPr lang="nl-NL">
              <a:solidFill>
                <a:prstClr val="black">
                  <a:tint val="75000"/>
                </a:prstClr>
              </a:solidFill>
            </a:endParaRPr>
          </a:p>
        </p:txBody>
      </p:sp>
      <p:sp>
        <p:nvSpPr>
          <p:cNvPr id="4" name="Tijdelijke aanduiding voor voettekst 3"/>
          <p:cNvSpPr>
            <a:spLocks noGrp="1"/>
          </p:cNvSpPr>
          <p:nvPr>
            <p:ph type="ftr" sz="quarter" idx="11"/>
          </p:nvPr>
        </p:nvSpPr>
        <p:spPr/>
        <p:txBody>
          <a:bodyPr/>
          <a:lstStyle/>
          <a:p>
            <a:r>
              <a:rPr lang="nl-NL">
                <a:solidFill>
                  <a:prstClr val="black">
                    <a:tint val="75000"/>
                  </a:prstClr>
                </a:solidFill>
              </a:rPr>
              <a:t>Medische Kennis</a:t>
            </a:r>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480753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1A0C89D-4F61-4BD9-90D2-5609845A3CD4}" type="datetime1">
              <a:rPr lang="nl-NL" smtClean="0">
                <a:solidFill>
                  <a:prstClr val="black">
                    <a:tint val="75000"/>
                  </a:prstClr>
                </a:solidFill>
              </a:rPr>
              <a:pPr/>
              <a:t>26-11-2016</a:t>
            </a:fld>
            <a:endParaRPr lang="nl-NL">
              <a:solidFill>
                <a:prstClr val="black">
                  <a:tint val="75000"/>
                </a:prstClr>
              </a:solidFill>
            </a:endParaRPr>
          </a:p>
        </p:txBody>
      </p:sp>
      <p:sp>
        <p:nvSpPr>
          <p:cNvPr id="3" name="Tijdelijke aanduiding voor voettekst 2"/>
          <p:cNvSpPr>
            <a:spLocks noGrp="1"/>
          </p:cNvSpPr>
          <p:nvPr>
            <p:ph type="ftr" sz="quarter" idx="11"/>
          </p:nvPr>
        </p:nvSpPr>
        <p:spPr/>
        <p:txBody>
          <a:bodyPr/>
          <a:lstStyle/>
          <a:p>
            <a:r>
              <a:rPr lang="nl-NL">
                <a:solidFill>
                  <a:prstClr val="black">
                    <a:tint val="75000"/>
                  </a:prstClr>
                </a:solidFill>
              </a:rPr>
              <a:t>Medische Kennis</a:t>
            </a:r>
          </a:p>
        </p:txBody>
      </p:sp>
      <p:sp>
        <p:nvSpPr>
          <p:cNvPr id="4" name="Tijdelijke aanduiding voor dianummer 3"/>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530578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EFBC1540-FC94-4CAF-B5D8-7BEB7B444B37}" type="datetime1">
              <a:rPr lang="nl-NL" smtClean="0">
                <a:solidFill>
                  <a:prstClr val="black">
                    <a:tint val="75000"/>
                  </a:prstClr>
                </a:solidFill>
              </a:rPr>
              <a:pPr/>
              <a:t>26-11-2016</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r>
              <a:rPr lang="nl-NL">
                <a:solidFill>
                  <a:prstClr val="black">
                    <a:tint val="75000"/>
                  </a:prstClr>
                </a:solidFill>
              </a:rPr>
              <a:t>Medische Kennis</a:t>
            </a:r>
          </a:p>
        </p:txBody>
      </p:sp>
      <p:sp>
        <p:nvSpPr>
          <p:cNvPr id="7" name="Tijdelijke aanduiding voor dianummer 6"/>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594746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2C5BBE44-ED83-4F52-B490-E9C23518487B}" type="datetime1">
              <a:rPr lang="nl-NL" smtClean="0">
                <a:solidFill>
                  <a:prstClr val="black">
                    <a:tint val="75000"/>
                  </a:prstClr>
                </a:solidFill>
              </a:rPr>
              <a:pPr/>
              <a:t>26-11-2016</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r>
              <a:rPr lang="nl-NL">
                <a:solidFill>
                  <a:prstClr val="black">
                    <a:tint val="75000"/>
                  </a:prstClr>
                </a:solidFill>
              </a:rPr>
              <a:t>Medische Kennis</a:t>
            </a:r>
          </a:p>
        </p:txBody>
      </p:sp>
      <p:sp>
        <p:nvSpPr>
          <p:cNvPr id="7" name="Tijdelijke aanduiding voor dianummer 6"/>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760291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CF9A51-A7D6-42BF-8089-285FB6C5518F}" type="datetime1">
              <a:rPr lang="nl-NL" smtClean="0">
                <a:solidFill>
                  <a:prstClr val="black">
                    <a:tint val="75000"/>
                  </a:prstClr>
                </a:solidFill>
              </a:rPr>
              <a:pPr/>
              <a:t>26-11-2016</a:t>
            </a:fld>
            <a:endParaRPr lang="nl-NL">
              <a:solidFill>
                <a:prstClr val="black">
                  <a:tint val="75000"/>
                </a:prstClr>
              </a:solidFill>
            </a:endParaRPr>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a:solidFill>
                  <a:prstClr val="black">
                    <a:tint val="75000"/>
                  </a:prstClr>
                </a:solidFill>
              </a:rPr>
              <a:t>Medische Kennis</a:t>
            </a:r>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2617758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395211" y="0"/>
            <a:ext cx="9144000" cy="2387600"/>
          </a:xfrm>
        </p:spPr>
        <p:txBody>
          <a:bodyPr>
            <a:normAutofit/>
          </a:bodyPr>
          <a:lstStyle/>
          <a:p>
            <a:r>
              <a:rPr lang="nl-NL" sz="7200" dirty="0" smtClean="0"/>
              <a:t>Problemen met urineren</a:t>
            </a:r>
            <a:endParaRPr lang="nl-NL" sz="7200" dirty="0"/>
          </a:p>
        </p:txBody>
      </p:sp>
      <p:sp>
        <p:nvSpPr>
          <p:cNvPr id="3" name="Ondertitel 2"/>
          <p:cNvSpPr>
            <a:spLocks noGrp="1"/>
          </p:cNvSpPr>
          <p:nvPr>
            <p:ph type="subTitle" idx="1"/>
          </p:nvPr>
        </p:nvSpPr>
        <p:spPr>
          <a:xfrm>
            <a:off x="1261662" y="2810563"/>
            <a:ext cx="9525608" cy="2547048"/>
          </a:xfrm>
        </p:spPr>
        <p:txBody>
          <a:bodyPr>
            <a:normAutofit/>
          </a:bodyPr>
          <a:lstStyle/>
          <a:p>
            <a:pPr marL="342900" indent="-342900" algn="l">
              <a:buFontTx/>
              <a:buChar char="-"/>
            </a:pPr>
            <a:r>
              <a:rPr lang="nl-NL" dirty="0" smtClean="0">
                <a:latin typeface="Verdana" panose="020B0604030504040204" pitchFamily="34" charset="0"/>
                <a:ea typeface="Verdana" panose="020B0604030504040204" pitchFamily="34" charset="0"/>
                <a:cs typeface="Verdana" panose="020B0604030504040204" pitchFamily="34" charset="0"/>
              </a:rPr>
              <a:t>Prostaatklachten</a:t>
            </a:r>
          </a:p>
          <a:p>
            <a:pPr marL="342900" indent="-342900" algn="l">
              <a:buFontTx/>
              <a:buChar char="-"/>
            </a:pPr>
            <a:r>
              <a:rPr lang="nl-NL" dirty="0" smtClean="0">
                <a:latin typeface="Verdana" panose="020B0604030504040204" pitchFamily="34" charset="0"/>
                <a:ea typeface="Verdana" panose="020B0604030504040204" pitchFamily="34" charset="0"/>
                <a:cs typeface="Verdana" panose="020B0604030504040204" pitchFamily="34" charset="0"/>
              </a:rPr>
              <a:t>Retentie</a:t>
            </a:r>
          </a:p>
          <a:p>
            <a:pPr marL="342900" indent="-342900" algn="l">
              <a:buFontTx/>
              <a:buChar char="-"/>
            </a:pPr>
            <a:r>
              <a:rPr lang="nl-NL" dirty="0" smtClean="0">
                <a:latin typeface="Verdana" panose="020B0604030504040204" pitchFamily="34" charset="0"/>
                <a:ea typeface="Verdana" panose="020B0604030504040204" pitchFamily="34" charset="0"/>
                <a:cs typeface="Verdana" panose="020B0604030504040204" pitchFamily="34" charset="0"/>
              </a:rPr>
              <a:t>Niersteenkoliek</a:t>
            </a:r>
          </a:p>
          <a:p>
            <a:pPr marL="342900" indent="-342900" algn="l">
              <a:buFontTx/>
              <a:buChar char="-"/>
            </a:pPr>
            <a:endParaRPr lang="nl-NL" dirty="0">
              <a:latin typeface="Verdana" panose="020B0604030504040204" pitchFamily="34" charset="0"/>
              <a:ea typeface="Verdana" panose="020B0604030504040204" pitchFamily="34" charset="0"/>
              <a:cs typeface="Verdana" panose="020B0604030504040204" pitchFamily="34" charset="0"/>
            </a:endParaRPr>
          </a:p>
        </p:txBody>
      </p:sp>
      <p:sp>
        <p:nvSpPr>
          <p:cNvPr id="5" name="Tijdelijke aanduiding voor voettekst 4"/>
          <p:cNvSpPr>
            <a:spLocks noGrp="1"/>
          </p:cNvSpPr>
          <p:nvPr>
            <p:ph type="ftr" sz="quarter" idx="11"/>
          </p:nvPr>
        </p:nvSpPr>
        <p:spPr>
          <a:xfrm>
            <a:off x="1524000" y="6330898"/>
            <a:ext cx="9263270" cy="365125"/>
          </a:xfrm>
        </p:spPr>
        <p:txBody>
          <a:bodyPr/>
          <a:lstStyle/>
          <a:p>
            <a:r>
              <a:rPr lang="nl-NL" sz="1600"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a:t>
            </a:r>
            <a:r>
              <a:rPr lang="nl-NL" sz="1600" b="1" dirty="0">
                <a:solidFill>
                  <a:prstClr val="black">
                    <a:tint val="75000"/>
                  </a:prstClr>
                </a:solidFill>
                <a:latin typeface="Verdana" panose="020B0604030504040204" pitchFamily="34" charset="0"/>
                <a:ea typeface="Verdana" panose="020B0604030504040204" pitchFamily="34" charset="0"/>
                <a:cs typeface="Verdana" panose="020B0604030504040204" pitchFamily="34" charset="0"/>
              </a:rPr>
              <a:t>  </a:t>
            </a:r>
            <a:r>
              <a:rPr lang="nl-NL" sz="16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Praktijkscholing</a:t>
            </a:r>
            <a:endParaRPr lang="nl-NL" sz="1600"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1</a:t>
            </a:fld>
            <a:endParaRPr lang="nl-NL">
              <a:solidFill>
                <a:prstClr val="black">
                  <a:tint val="75000"/>
                </a:prstClr>
              </a:solidFill>
            </a:endParaRPr>
          </a:p>
        </p:txBody>
      </p:sp>
    </p:spTree>
    <p:extLst>
      <p:ext uri="{BB962C8B-B14F-4D97-AF65-F5344CB8AC3E}">
        <p14:creationId xmlns:p14="http://schemas.microsoft.com/office/powerpoint/2010/main" val="1012169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dirty="0" smtClean="0"/>
              <a:t>Waar bevinden zich de nieren?</a:t>
            </a:r>
            <a:endParaRPr lang="nl-NL" dirty="0"/>
          </a:p>
        </p:txBody>
      </p:sp>
      <p:sp>
        <p:nvSpPr>
          <p:cNvPr id="9" name="Tijdelijke aanduiding voor inhoud 8"/>
          <p:cNvSpPr>
            <a:spLocks noGrp="1"/>
          </p:cNvSpPr>
          <p:nvPr>
            <p:ph idx="1"/>
          </p:nvPr>
        </p:nvSpPr>
        <p:spPr/>
        <p:txBody>
          <a:bodyPr/>
          <a:lstStyle/>
          <a:p>
            <a:pPr marL="0" indent="0">
              <a:buNone/>
            </a:pPr>
            <a:r>
              <a:rPr lang="nl-NL" dirty="0" smtClean="0"/>
              <a:t>Hoog achter de buikholte, links en rechts van de wervelkolom</a:t>
            </a:r>
            <a:endParaRPr lang="nl-NL" dirty="0"/>
          </a:p>
        </p:txBody>
      </p:sp>
      <p:sp>
        <p:nvSpPr>
          <p:cNvPr id="7" name="Tijdelijke aanduiding voor voettekst 4"/>
          <p:cNvSpPr>
            <a:spLocks noGrp="1"/>
          </p:cNvSpPr>
          <p:nvPr>
            <p:ph type="ftr" sz="quarter" idx="11"/>
          </p:nvPr>
        </p:nvSpPr>
        <p:spPr/>
        <p:txBody>
          <a:bodyPr/>
          <a:lstStyle/>
          <a:p>
            <a:r>
              <a:rPr lang="nl-NL" sz="1600"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a:t>
            </a:r>
            <a:r>
              <a:rPr lang="nl-NL" sz="1600" b="1" dirty="0">
                <a:solidFill>
                  <a:prstClr val="black">
                    <a:tint val="75000"/>
                  </a:prstClr>
                </a:solidFill>
                <a:latin typeface="Verdana" panose="020B0604030504040204" pitchFamily="34" charset="0"/>
                <a:ea typeface="Verdana" panose="020B0604030504040204" pitchFamily="34" charset="0"/>
                <a:cs typeface="Verdana" panose="020B0604030504040204" pitchFamily="34" charset="0"/>
              </a:rPr>
              <a:t>  </a:t>
            </a:r>
            <a:r>
              <a:rPr lang="nl-NL" sz="16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Praktijkscholing</a:t>
            </a:r>
            <a:endParaRPr lang="nl-NL" sz="1600"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2</a:t>
            </a:fld>
            <a:endParaRPr lang="nl-NL">
              <a:solidFill>
                <a:prstClr val="black">
                  <a:tint val="75000"/>
                </a:prstClr>
              </a:solidFill>
            </a:endParaRPr>
          </a:p>
        </p:txBody>
      </p:sp>
      <p:pic>
        <p:nvPicPr>
          <p:cNvPr id="2050" name="Picture 2" descr="http://www.wza.nl/media/318403/ligging-nieren-500-x-27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199" y="2677317"/>
            <a:ext cx="6232302" cy="3465161"/>
          </a:xfrm>
          <a:prstGeom prst="rect">
            <a:avLst/>
          </a:prstGeom>
          <a:noFill/>
          <a:extLst>
            <a:ext uri="{909E8E84-426E-40DD-AFC4-6F175D3DCCD1}">
              <a14:hiddenFill xmlns:a14="http://schemas.microsoft.com/office/drawing/2010/main">
                <a:solidFill>
                  <a:srgbClr val="FFFFFF"/>
                </a:solidFill>
              </a14:hiddenFill>
            </a:ext>
          </a:extLst>
        </p:spPr>
      </p:pic>
      <p:sp>
        <p:nvSpPr>
          <p:cNvPr id="10" name="Rechthoek 9"/>
          <p:cNvSpPr/>
          <p:nvPr/>
        </p:nvSpPr>
        <p:spPr>
          <a:xfrm>
            <a:off x="0" y="6613753"/>
            <a:ext cx="3097323" cy="215444"/>
          </a:xfrm>
          <a:prstGeom prst="rect">
            <a:avLst/>
          </a:prstGeom>
        </p:spPr>
        <p:txBody>
          <a:bodyPr wrap="none">
            <a:spAutoFit/>
          </a:bodyPr>
          <a:lstStyle/>
          <a:p>
            <a:r>
              <a:rPr lang="nl-NL" sz="800" dirty="0" smtClean="0"/>
              <a:t>Bron: http</a:t>
            </a:r>
            <a:r>
              <a:rPr lang="nl-NL" sz="800" dirty="0"/>
              <a:t>://www.wza.nl/media/318403/ligging-nieren-500-x-278.jpg</a:t>
            </a:r>
          </a:p>
        </p:txBody>
      </p:sp>
    </p:spTree>
    <p:extLst>
      <p:ext uri="{BB962C8B-B14F-4D97-AF65-F5344CB8AC3E}">
        <p14:creationId xmlns:p14="http://schemas.microsoft.com/office/powerpoint/2010/main" val="1002276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31530"/>
            <a:ext cx="10515600" cy="1325563"/>
          </a:xfrm>
        </p:spPr>
        <p:txBody>
          <a:bodyPr/>
          <a:lstStyle/>
          <a:p>
            <a:r>
              <a:rPr lang="nl-NL" dirty="0" smtClean="0"/>
              <a:t>Plasklachten bij de man</a:t>
            </a:r>
            <a:endParaRPr lang="nl-NL" dirty="0"/>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3</a:t>
            </a:fld>
            <a:endParaRPr lang="nl-NL">
              <a:solidFill>
                <a:prstClr val="black">
                  <a:tint val="75000"/>
                </a:prstClr>
              </a:solidFill>
            </a:endParaRPr>
          </a:p>
        </p:txBody>
      </p:sp>
      <p:pic>
        <p:nvPicPr>
          <p:cNvPr id="1026" name="Picture 2" descr="http://www.prostaatwijzer.nl/wp-content/uploads/2011/10/prostaa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851" y="1800173"/>
            <a:ext cx="4371462" cy="3570317"/>
          </a:xfrm>
          <a:prstGeom prst="rect">
            <a:avLst/>
          </a:prstGeom>
          <a:noFill/>
          <a:extLst>
            <a:ext uri="{909E8E84-426E-40DD-AFC4-6F175D3DCCD1}">
              <a14:hiddenFill xmlns:a14="http://schemas.microsoft.com/office/drawing/2010/main">
                <a:solidFill>
                  <a:srgbClr val="FFFFFF"/>
                </a:solidFill>
              </a14:hiddenFill>
            </a:ext>
          </a:extLst>
        </p:spPr>
      </p:pic>
      <p:sp>
        <p:nvSpPr>
          <p:cNvPr id="6" name="Rechthoek 5"/>
          <p:cNvSpPr/>
          <p:nvPr/>
        </p:nvSpPr>
        <p:spPr>
          <a:xfrm>
            <a:off x="0" y="6613753"/>
            <a:ext cx="6096000" cy="215444"/>
          </a:xfrm>
          <a:prstGeom prst="rect">
            <a:avLst/>
          </a:prstGeom>
        </p:spPr>
        <p:txBody>
          <a:bodyPr>
            <a:spAutoFit/>
          </a:bodyPr>
          <a:lstStyle/>
          <a:p>
            <a:r>
              <a:rPr lang="nl-NL" sz="800" dirty="0" smtClean="0"/>
              <a:t>Bron http</a:t>
            </a:r>
            <a:r>
              <a:rPr lang="nl-NL" sz="800" dirty="0"/>
              <a:t>://www.prostaatwijzer.nl/wp-content/uploads/2011/10/prostaat.gif</a:t>
            </a:r>
          </a:p>
        </p:txBody>
      </p:sp>
      <p:sp>
        <p:nvSpPr>
          <p:cNvPr id="8" name="Tijdelijke aanduiding voor voettekst 4"/>
          <p:cNvSpPr>
            <a:spLocks noGrp="1"/>
          </p:cNvSpPr>
          <p:nvPr>
            <p:ph type="ftr" sz="quarter" idx="11"/>
          </p:nvPr>
        </p:nvSpPr>
        <p:spPr>
          <a:xfrm>
            <a:off x="1524000" y="6330898"/>
            <a:ext cx="9263270" cy="365125"/>
          </a:xfrm>
        </p:spPr>
        <p:txBody>
          <a:bodyPr/>
          <a:lstStyle/>
          <a:p>
            <a:r>
              <a:rPr lang="nl-NL" sz="1600"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a:t>
            </a:r>
            <a:r>
              <a:rPr lang="nl-NL" sz="1600" b="1" dirty="0">
                <a:solidFill>
                  <a:prstClr val="black">
                    <a:tint val="75000"/>
                  </a:prstClr>
                </a:solidFill>
                <a:latin typeface="Verdana" panose="020B0604030504040204" pitchFamily="34" charset="0"/>
                <a:ea typeface="Verdana" panose="020B0604030504040204" pitchFamily="34" charset="0"/>
                <a:cs typeface="Verdana" panose="020B0604030504040204" pitchFamily="34" charset="0"/>
              </a:rPr>
              <a:t>  </a:t>
            </a:r>
            <a:r>
              <a:rPr lang="nl-NL" sz="16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Praktijkscholing</a:t>
            </a:r>
            <a:endParaRPr lang="nl-NL" sz="1600"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ijdelijke aanduiding voor inhoud 6"/>
          <p:cNvSpPr>
            <a:spLocks noGrp="1"/>
          </p:cNvSpPr>
          <p:nvPr>
            <p:ph idx="1"/>
          </p:nvPr>
        </p:nvSpPr>
        <p:spPr>
          <a:xfrm>
            <a:off x="5151549" y="1800173"/>
            <a:ext cx="6202251" cy="4351338"/>
          </a:xfrm>
        </p:spPr>
        <p:txBody>
          <a:bodyPr/>
          <a:lstStyle/>
          <a:p>
            <a:pPr marL="0" indent="0">
              <a:buNone/>
            </a:pPr>
            <a:r>
              <a:rPr lang="nl-NL" dirty="0" smtClean="0"/>
              <a:t>Complicaties bij het dikker worden van de prostaat. Dit gebeurt onder invloed van hormonen</a:t>
            </a:r>
          </a:p>
          <a:p>
            <a:pPr>
              <a:buFontTx/>
              <a:buChar char="-"/>
            </a:pPr>
            <a:r>
              <a:rPr lang="nl-NL" sz="3200" dirty="0" smtClean="0"/>
              <a:t>Stuwing</a:t>
            </a:r>
          </a:p>
          <a:p>
            <a:pPr>
              <a:buFontTx/>
              <a:buChar char="-"/>
            </a:pPr>
            <a:r>
              <a:rPr lang="nl-NL" sz="3200" dirty="0" smtClean="0"/>
              <a:t>Infectie</a:t>
            </a:r>
          </a:p>
          <a:p>
            <a:pPr>
              <a:buFontTx/>
              <a:buChar char="-"/>
            </a:pPr>
            <a:r>
              <a:rPr lang="nl-NL" sz="3200" dirty="0" smtClean="0"/>
              <a:t>Acute retentie</a:t>
            </a:r>
          </a:p>
          <a:p>
            <a:pPr>
              <a:buFontTx/>
              <a:buChar char="-"/>
            </a:pPr>
            <a:endParaRPr lang="nl-NL" dirty="0" smtClean="0"/>
          </a:p>
          <a:p>
            <a:pPr>
              <a:buFontTx/>
              <a:buChar char="-"/>
            </a:pPr>
            <a:endParaRPr lang="nl-NL" dirty="0"/>
          </a:p>
        </p:txBody>
      </p:sp>
    </p:spTree>
    <p:extLst>
      <p:ext uri="{BB962C8B-B14F-4D97-AF65-F5344CB8AC3E}">
        <p14:creationId xmlns:p14="http://schemas.microsoft.com/office/powerpoint/2010/main" val="14810379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Urine retentie</a:t>
            </a:r>
            <a:endParaRPr lang="nl-NL" dirty="0"/>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4</a:t>
            </a:fld>
            <a:endParaRPr lang="nl-NL">
              <a:solidFill>
                <a:prstClr val="black">
                  <a:tint val="75000"/>
                </a:prstClr>
              </a:solidFill>
            </a:endParaRPr>
          </a:p>
        </p:txBody>
      </p:sp>
      <p:sp>
        <p:nvSpPr>
          <p:cNvPr id="6" name="Tijdelijke aanduiding voor inhoud 2"/>
          <p:cNvSpPr txBox="1">
            <a:spLocks/>
          </p:cNvSpPr>
          <p:nvPr/>
        </p:nvSpPr>
        <p:spPr>
          <a:xfrm>
            <a:off x="838200" y="1825625"/>
            <a:ext cx="10515600" cy="3699412"/>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sz="3000" dirty="0" smtClean="0">
                <a:solidFill>
                  <a:prstClr val="black"/>
                </a:solidFill>
              </a:rPr>
              <a:t>Acute urineretentie: onvermogen tot spontaan plassen bij een gevulde blaas, ondanks (pijnlijke) aandrang en meerdere pogingen binnen een tijdsbestek van enkele uren</a:t>
            </a:r>
          </a:p>
          <a:p>
            <a:pPr marL="0" indent="0">
              <a:buFont typeface="Arial" panose="020B0604020202020204" pitchFamily="34" charset="0"/>
              <a:buNone/>
            </a:pPr>
            <a:endParaRPr lang="nl-NL" sz="3000" dirty="0" smtClean="0">
              <a:solidFill>
                <a:prstClr val="black"/>
              </a:solidFill>
            </a:endParaRPr>
          </a:p>
          <a:p>
            <a:pPr marL="0" indent="0">
              <a:buFont typeface="Arial" panose="020B0604020202020204" pitchFamily="34" charset="0"/>
              <a:buNone/>
            </a:pPr>
            <a:r>
              <a:rPr lang="nl-NL" sz="3000" dirty="0" smtClean="0">
                <a:solidFill>
                  <a:prstClr val="black"/>
                </a:solidFill>
              </a:rPr>
              <a:t>Het optreden van acute en chronische retentie wordt beschouwd als gecompliceerd beloop.</a:t>
            </a:r>
          </a:p>
          <a:p>
            <a:pPr marL="0" indent="0">
              <a:buFont typeface="Arial" panose="020B0604020202020204" pitchFamily="34" charset="0"/>
              <a:buNone/>
            </a:pPr>
            <a:endParaRPr lang="nl-NL" dirty="0">
              <a:solidFill>
                <a:prstClr val="black"/>
              </a:solidFill>
            </a:endParaRPr>
          </a:p>
          <a:p>
            <a:pPr marL="0" indent="0">
              <a:buFont typeface="Arial" panose="020B0604020202020204" pitchFamily="34" charset="0"/>
              <a:buNone/>
            </a:pPr>
            <a:endParaRPr lang="nl-NL" dirty="0" smtClean="0">
              <a:solidFill>
                <a:prstClr val="black"/>
              </a:solidFill>
            </a:endParaRPr>
          </a:p>
          <a:p>
            <a:pPr marL="0" indent="0">
              <a:buFont typeface="Arial" panose="020B0604020202020204" pitchFamily="34" charset="0"/>
              <a:buNone/>
            </a:pPr>
            <a:endParaRPr lang="nl-NL" dirty="0">
              <a:solidFill>
                <a:prstClr val="black"/>
              </a:solidFill>
            </a:endParaRPr>
          </a:p>
          <a:p>
            <a:pPr marL="0" indent="0">
              <a:buFont typeface="Arial" panose="020B0604020202020204" pitchFamily="34" charset="0"/>
              <a:buNone/>
            </a:pPr>
            <a:r>
              <a:rPr lang="nl-NL" sz="1300" dirty="0" smtClean="0">
                <a:solidFill>
                  <a:prstClr val="black"/>
                </a:solidFill>
              </a:rPr>
              <a:t>MK H 8.9</a:t>
            </a:r>
          </a:p>
          <a:p>
            <a:pPr marL="0" indent="0">
              <a:buFont typeface="Arial" panose="020B0604020202020204" pitchFamily="34" charset="0"/>
              <a:buNone/>
            </a:pPr>
            <a:endParaRPr lang="nl-NL" dirty="0">
              <a:solidFill>
                <a:prstClr val="black"/>
              </a:solidFill>
            </a:endParaRPr>
          </a:p>
        </p:txBody>
      </p:sp>
      <p:sp>
        <p:nvSpPr>
          <p:cNvPr id="7" name="Tijdelijke aanduiding voor voettekst 4"/>
          <p:cNvSpPr>
            <a:spLocks noGrp="1"/>
          </p:cNvSpPr>
          <p:nvPr>
            <p:ph type="ftr" sz="quarter" idx="11"/>
          </p:nvPr>
        </p:nvSpPr>
        <p:spPr>
          <a:xfrm>
            <a:off x="1524000" y="6330898"/>
            <a:ext cx="9263270" cy="365125"/>
          </a:xfrm>
        </p:spPr>
        <p:txBody>
          <a:bodyPr/>
          <a:lstStyle/>
          <a:p>
            <a:r>
              <a:rPr lang="nl-NL" sz="1600"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a:t>
            </a:r>
            <a:r>
              <a:rPr lang="nl-NL" sz="1600" b="1" dirty="0">
                <a:solidFill>
                  <a:prstClr val="black">
                    <a:tint val="75000"/>
                  </a:prstClr>
                </a:solidFill>
                <a:latin typeface="Verdana" panose="020B0604030504040204" pitchFamily="34" charset="0"/>
                <a:ea typeface="Verdana" panose="020B0604030504040204" pitchFamily="34" charset="0"/>
                <a:cs typeface="Verdana" panose="020B0604030504040204" pitchFamily="34" charset="0"/>
              </a:rPr>
              <a:t>  </a:t>
            </a:r>
            <a:r>
              <a:rPr lang="nl-NL" sz="16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Praktijkscholing</a:t>
            </a:r>
            <a:endParaRPr lang="nl-NL" sz="1600"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78902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Praktijkopdracht</a:t>
            </a:r>
            <a:endParaRPr lang="nl-NL" dirty="0"/>
          </a:p>
        </p:txBody>
      </p:sp>
      <p:sp>
        <p:nvSpPr>
          <p:cNvPr id="3" name="Tijdelijke aanduiding voor inhoud 2"/>
          <p:cNvSpPr>
            <a:spLocks noGrp="1"/>
          </p:cNvSpPr>
          <p:nvPr>
            <p:ph idx="1"/>
          </p:nvPr>
        </p:nvSpPr>
        <p:spPr>
          <a:xfrm>
            <a:off x="838200" y="1716140"/>
            <a:ext cx="10515600" cy="4351338"/>
          </a:xfrm>
        </p:spPr>
        <p:txBody>
          <a:bodyPr>
            <a:normAutofit fontScale="92500" lnSpcReduction="20000"/>
          </a:bodyPr>
          <a:lstStyle/>
          <a:p>
            <a:pPr marL="0" indent="0">
              <a:buNone/>
            </a:pPr>
            <a:r>
              <a:rPr lang="nl-NL" sz="3000" dirty="0" smtClean="0"/>
              <a:t>Zoek op: Wat is een prostaatontsteking? (individueel)-&gt; thuisarts.nl</a:t>
            </a:r>
          </a:p>
          <a:p>
            <a:pPr marL="0" indent="0">
              <a:buNone/>
            </a:pPr>
            <a:r>
              <a:rPr lang="nl-NL" sz="3000" dirty="0"/>
              <a:t> </a:t>
            </a:r>
            <a:r>
              <a:rPr lang="nl-NL" sz="3000" dirty="0" smtClean="0"/>
              <a:t>                Wat zijn de verschijnselen? (individueel)</a:t>
            </a:r>
          </a:p>
          <a:p>
            <a:pPr marL="0" indent="0">
              <a:buNone/>
            </a:pPr>
            <a:endParaRPr lang="nl-NL" sz="3000" dirty="0"/>
          </a:p>
          <a:p>
            <a:pPr marL="0" indent="0">
              <a:buNone/>
            </a:pPr>
            <a:r>
              <a:rPr lang="nl-NL" sz="3000" dirty="0" smtClean="0"/>
              <a:t>In tweetallen</a:t>
            </a:r>
          </a:p>
          <a:p>
            <a:pPr marL="0" indent="0">
              <a:buNone/>
            </a:pPr>
            <a:r>
              <a:rPr lang="nl-NL" sz="3000" dirty="0" smtClean="0"/>
              <a:t>1 student speelt patiënt de ander is doktersassistent</a:t>
            </a:r>
          </a:p>
          <a:p>
            <a:pPr marL="0" indent="0">
              <a:buNone/>
            </a:pPr>
            <a:endParaRPr lang="nl-NL" sz="3000" dirty="0"/>
          </a:p>
          <a:p>
            <a:pPr marL="0" indent="0">
              <a:buNone/>
            </a:pPr>
            <a:r>
              <a:rPr lang="nl-NL" sz="3000" dirty="0" smtClean="0"/>
              <a:t>Vertel aan de patiënt wat een prostaatontsteking is en wat hij er zelf tegen kan doen</a:t>
            </a:r>
          </a:p>
          <a:p>
            <a:pPr marL="0" indent="0">
              <a:buNone/>
            </a:pPr>
            <a:endParaRPr lang="nl-NL" sz="3000" dirty="0"/>
          </a:p>
          <a:p>
            <a:pPr marL="0" indent="0">
              <a:buNone/>
            </a:pPr>
            <a:r>
              <a:rPr lang="nl-NL" sz="3000" dirty="0" smtClean="0"/>
              <a:t>Tijd: 15 minuten totaal </a:t>
            </a:r>
          </a:p>
          <a:p>
            <a:pPr marL="0" indent="0">
              <a:buNone/>
            </a:pPr>
            <a:endParaRPr lang="nl-NL" dirty="0"/>
          </a:p>
          <a:p>
            <a:pPr marL="0" indent="0">
              <a:buNone/>
            </a:pPr>
            <a:endParaRPr lang="nl-NL" dirty="0"/>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5</a:t>
            </a:fld>
            <a:endParaRPr lang="nl-NL">
              <a:solidFill>
                <a:prstClr val="black">
                  <a:tint val="75000"/>
                </a:prstClr>
              </a:solidFill>
            </a:endParaRPr>
          </a:p>
        </p:txBody>
      </p:sp>
      <p:sp>
        <p:nvSpPr>
          <p:cNvPr id="6" name="Tijdelijke aanduiding voor voettekst 4"/>
          <p:cNvSpPr>
            <a:spLocks noGrp="1"/>
          </p:cNvSpPr>
          <p:nvPr>
            <p:ph type="ftr" sz="quarter" idx="11"/>
          </p:nvPr>
        </p:nvSpPr>
        <p:spPr>
          <a:xfrm>
            <a:off x="1524000" y="6330898"/>
            <a:ext cx="9263270" cy="365125"/>
          </a:xfrm>
        </p:spPr>
        <p:txBody>
          <a:bodyPr/>
          <a:lstStyle/>
          <a:p>
            <a:r>
              <a:rPr lang="nl-NL" sz="1600"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a:t>
            </a:r>
            <a:r>
              <a:rPr lang="nl-NL" sz="1600" b="1" dirty="0">
                <a:solidFill>
                  <a:prstClr val="black">
                    <a:tint val="75000"/>
                  </a:prstClr>
                </a:solidFill>
                <a:latin typeface="Verdana" panose="020B0604030504040204" pitchFamily="34" charset="0"/>
                <a:ea typeface="Verdana" panose="020B0604030504040204" pitchFamily="34" charset="0"/>
                <a:cs typeface="Verdana" panose="020B0604030504040204" pitchFamily="34" charset="0"/>
              </a:rPr>
              <a:t>  </a:t>
            </a:r>
            <a:r>
              <a:rPr lang="nl-NL" sz="16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Praktijkscholing</a:t>
            </a:r>
            <a:endParaRPr lang="nl-NL" sz="1600"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76020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Prostaatontsteking</a:t>
            </a:r>
            <a:endParaRPr lang="nl-NL" dirty="0"/>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6</a:t>
            </a:fld>
            <a:endParaRPr lang="nl-NL">
              <a:solidFill>
                <a:prstClr val="black">
                  <a:tint val="75000"/>
                </a:prstClr>
              </a:solidFill>
            </a:endParaRPr>
          </a:p>
        </p:txBody>
      </p:sp>
      <p:sp>
        <p:nvSpPr>
          <p:cNvPr id="6" name="Rechthoek 5"/>
          <p:cNvSpPr/>
          <p:nvPr/>
        </p:nvSpPr>
        <p:spPr>
          <a:xfrm>
            <a:off x="838200" y="1706820"/>
            <a:ext cx="10515600" cy="3108543"/>
          </a:xfrm>
          <a:prstGeom prst="rect">
            <a:avLst/>
          </a:prstGeom>
        </p:spPr>
        <p:txBody>
          <a:bodyPr wrap="square">
            <a:spAutoFit/>
          </a:bodyPr>
          <a:lstStyle/>
          <a:p>
            <a:r>
              <a:rPr lang="nl-NL" sz="2800" dirty="0"/>
              <a:t>Wanneer bacteriën de prostaat binnen komen en zich daar vermenigvuldigen noemen we dat prostaatontsteking.</a:t>
            </a:r>
          </a:p>
          <a:p>
            <a:endParaRPr lang="nl-NL" sz="2800" dirty="0"/>
          </a:p>
          <a:p>
            <a:r>
              <a:rPr lang="nl-NL" sz="2800" dirty="0"/>
              <a:t>De prostaat is een klier zo groot als een kastanje. De klier ligt onder de blaas en kan met een vinger via de anus worden gevoeld. De plasbuis loopt vanuit de blaas door de prostaat heen. De prostaat produceert het vocht waar de zaadcellen in zwemmen.</a:t>
            </a:r>
          </a:p>
        </p:txBody>
      </p:sp>
      <p:sp>
        <p:nvSpPr>
          <p:cNvPr id="7" name="Tijdelijke aanduiding voor voettekst 4"/>
          <p:cNvSpPr>
            <a:spLocks noGrp="1"/>
          </p:cNvSpPr>
          <p:nvPr>
            <p:ph type="ftr" sz="quarter" idx="11"/>
          </p:nvPr>
        </p:nvSpPr>
        <p:spPr>
          <a:xfrm>
            <a:off x="1524000" y="6330898"/>
            <a:ext cx="9263270" cy="365125"/>
          </a:xfrm>
        </p:spPr>
        <p:txBody>
          <a:bodyPr/>
          <a:lstStyle/>
          <a:p>
            <a:r>
              <a:rPr lang="nl-NL" sz="1600"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a:t>
            </a:r>
            <a:r>
              <a:rPr lang="nl-NL" sz="1600" b="1" dirty="0">
                <a:solidFill>
                  <a:prstClr val="black">
                    <a:tint val="75000"/>
                  </a:prstClr>
                </a:solidFill>
                <a:latin typeface="Verdana" panose="020B0604030504040204" pitchFamily="34" charset="0"/>
                <a:ea typeface="Verdana" panose="020B0604030504040204" pitchFamily="34" charset="0"/>
                <a:cs typeface="Verdana" panose="020B0604030504040204" pitchFamily="34" charset="0"/>
              </a:rPr>
              <a:t>  </a:t>
            </a:r>
            <a:r>
              <a:rPr lang="nl-NL" sz="16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Praktijkscholing</a:t>
            </a:r>
            <a:endParaRPr lang="nl-NL" sz="1600"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36481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7</a:t>
            </a:fld>
            <a:endParaRPr lang="nl-NL">
              <a:solidFill>
                <a:prstClr val="black">
                  <a:tint val="75000"/>
                </a:prstClr>
              </a:solidFill>
            </a:endParaRPr>
          </a:p>
        </p:txBody>
      </p:sp>
      <p:pic>
        <p:nvPicPr>
          <p:cNvPr id="1026" name="Picture 2" descr="http://www.menselijk-lichaam.com/wp-content/uploads/Nierstene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1642" y="850495"/>
            <a:ext cx="4738397" cy="5260426"/>
          </a:xfrm>
          <a:prstGeom prst="rect">
            <a:avLst/>
          </a:prstGeom>
          <a:noFill/>
          <a:extLst>
            <a:ext uri="{909E8E84-426E-40DD-AFC4-6F175D3DCCD1}">
              <a14:hiddenFill xmlns:a14="http://schemas.microsoft.com/office/drawing/2010/main">
                <a:solidFill>
                  <a:srgbClr val="FFFFFF"/>
                </a:solidFill>
              </a14:hiddenFill>
            </a:ext>
          </a:extLst>
        </p:spPr>
      </p:pic>
      <p:sp>
        <p:nvSpPr>
          <p:cNvPr id="6" name="Rechthoek 5"/>
          <p:cNvSpPr/>
          <p:nvPr/>
        </p:nvSpPr>
        <p:spPr>
          <a:xfrm>
            <a:off x="0" y="6538912"/>
            <a:ext cx="6096000" cy="215444"/>
          </a:xfrm>
          <a:prstGeom prst="rect">
            <a:avLst/>
          </a:prstGeom>
        </p:spPr>
        <p:txBody>
          <a:bodyPr>
            <a:spAutoFit/>
          </a:bodyPr>
          <a:lstStyle/>
          <a:p>
            <a:r>
              <a:rPr lang="nl-NL" sz="800" dirty="0" smtClean="0"/>
              <a:t>Bron http</a:t>
            </a:r>
            <a:r>
              <a:rPr lang="nl-NL" sz="800" dirty="0"/>
              <a:t>://www.menselijk-lichaam.com/wp-content/uploads/Nierstenen1.jpg</a:t>
            </a:r>
          </a:p>
        </p:txBody>
      </p:sp>
      <p:sp>
        <p:nvSpPr>
          <p:cNvPr id="8" name="Tijdelijke aanduiding voor voettekst 4"/>
          <p:cNvSpPr>
            <a:spLocks noGrp="1"/>
          </p:cNvSpPr>
          <p:nvPr>
            <p:ph type="ftr" sz="quarter" idx="11"/>
          </p:nvPr>
        </p:nvSpPr>
        <p:spPr>
          <a:xfrm>
            <a:off x="1524000" y="6330898"/>
            <a:ext cx="9263270" cy="365125"/>
          </a:xfrm>
        </p:spPr>
        <p:txBody>
          <a:bodyPr/>
          <a:lstStyle/>
          <a:p>
            <a:r>
              <a:rPr lang="nl-NL" sz="1600"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a:t>
            </a:r>
            <a:r>
              <a:rPr lang="nl-NL" sz="1600" b="1" dirty="0">
                <a:solidFill>
                  <a:prstClr val="black">
                    <a:tint val="75000"/>
                  </a:prstClr>
                </a:solidFill>
                <a:latin typeface="Verdana" panose="020B0604030504040204" pitchFamily="34" charset="0"/>
                <a:ea typeface="Verdana" panose="020B0604030504040204" pitchFamily="34" charset="0"/>
                <a:cs typeface="Verdana" panose="020B0604030504040204" pitchFamily="34" charset="0"/>
              </a:rPr>
              <a:t>  </a:t>
            </a:r>
            <a:r>
              <a:rPr lang="nl-NL" sz="16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Praktijkscholing</a:t>
            </a:r>
            <a:endParaRPr lang="nl-NL" sz="1600"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78160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Niersteenkoliek</a:t>
            </a:r>
            <a:endParaRPr lang="nl-NL" dirty="0"/>
          </a:p>
        </p:txBody>
      </p:sp>
      <p:sp>
        <p:nvSpPr>
          <p:cNvPr id="3" name="Tijdelijke aanduiding voor inhoud 2"/>
          <p:cNvSpPr>
            <a:spLocks noGrp="1"/>
          </p:cNvSpPr>
          <p:nvPr>
            <p:ph idx="1"/>
          </p:nvPr>
        </p:nvSpPr>
        <p:spPr>
          <a:xfrm>
            <a:off x="838200" y="1825624"/>
            <a:ext cx="10515600" cy="4729721"/>
          </a:xfrm>
        </p:spPr>
        <p:txBody>
          <a:bodyPr>
            <a:normAutofit/>
          </a:bodyPr>
          <a:lstStyle/>
          <a:p>
            <a:pPr marL="0" indent="0">
              <a:buNone/>
            </a:pPr>
            <a:r>
              <a:rPr lang="nl-NL" dirty="0" err="1" smtClean="0"/>
              <a:t>Urolithiasis</a:t>
            </a:r>
            <a:r>
              <a:rPr lang="nl-NL" dirty="0" smtClean="0"/>
              <a:t>: steenvorming in de urinewegen</a:t>
            </a:r>
          </a:p>
          <a:p>
            <a:pPr marL="0" indent="0">
              <a:buNone/>
            </a:pPr>
            <a:endParaRPr lang="nl-NL" dirty="0"/>
          </a:p>
          <a:p>
            <a:pPr marL="0" indent="0">
              <a:buNone/>
            </a:pPr>
            <a:r>
              <a:rPr lang="nl-NL" dirty="0" smtClean="0"/>
              <a:t>Zouten die in de urinewegen, zit meestal calciumoxalaat in</a:t>
            </a:r>
          </a:p>
          <a:p>
            <a:pPr marL="0" indent="0">
              <a:buNone/>
            </a:pPr>
            <a:r>
              <a:rPr lang="nl-NL" dirty="0" smtClean="0"/>
              <a:t>(verbinding van kalk en oxaalzuur) -&gt; is te zien op röntgenfoto</a:t>
            </a:r>
          </a:p>
          <a:p>
            <a:pPr marL="0" indent="0">
              <a:buNone/>
            </a:pPr>
            <a:endParaRPr lang="nl-NL" dirty="0"/>
          </a:p>
          <a:p>
            <a:pPr marL="0" indent="0">
              <a:buNone/>
            </a:pPr>
            <a:r>
              <a:rPr lang="nl-NL" dirty="0" smtClean="0"/>
              <a:t>Loslating van steen-&gt; PIJN!!!!</a:t>
            </a:r>
          </a:p>
          <a:p>
            <a:pPr marL="0" indent="0">
              <a:buNone/>
            </a:pPr>
            <a:r>
              <a:rPr lang="nl-NL" dirty="0" smtClean="0"/>
              <a:t>Vaak aanvalsgewijs, hoog in de zij</a:t>
            </a:r>
          </a:p>
          <a:p>
            <a:pPr marL="0" indent="0">
              <a:buNone/>
            </a:pPr>
            <a:r>
              <a:rPr lang="nl-NL" dirty="0" smtClean="0"/>
              <a:t>Kan uitstraling geven naar de lies en balzak, verder misselijkheid, braken en bewegingsdrang</a:t>
            </a:r>
          </a:p>
          <a:p>
            <a:pPr marL="0" indent="0">
              <a:buNone/>
            </a:pPr>
            <a:r>
              <a:rPr lang="nl-NL" sz="1000" dirty="0" smtClean="0"/>
              <a:t>MK H 8.4</a:t>
            </a:r>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8</a:t>
            </a:fld>
            <a:endParaRPr lang="nl-NL">
              <a:solidFill>
                <a:prstClr val="black">
                  <a:tint val="75000"/>
                </a:prstClr>
              </a:solidFill>
            </a:endParaRPr>
          </a:p>
        </p:txBody>
      </p:sp>
      <p:sp>
        <p:nvSpPr>
          <p:cNvPr id="6" name="Tijdelijke aanduiding voor voettekst 4"/>
          <p:cNvSpPr>
            <a:spLocks noGrp="1"/>
          </p:cNvSpPr>
          <p:nvPr>
            <p:ph type="ftr" sz="quarter" idx="11"/>
          </p:nvPr>
        </p:nvSpPr>
        <p:spPr>
          <a:xfrm>
            <a:off x="1524000" y="6330898"/>
            <a:ext cx="9263270" cy="365125"/>
          </a:xfrm>
        </p:spPr>
        <p:txBody>
          <a:bodyPr/>
          <a:lstStyle/>
          <a:p>
            <a:r>
              <a:rPr lang="nl-NL" sz="1600"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a:t>
            </a:r>
            <a:r>
              <a:rPr lang="nl-NL" sz="1600" b="1" dirty="0">
                <a:solidFill>
                  <a:prstClr val="black">
                    <a:tint val="75000"/>
                  </a:prstClr>
                </a:solidFill>
                <a:latin typeface="Verdana" panose="020B0604030504040204" pitchFamily="34" charset="0"/>
                <a:ea typeface="Verdana" panose="020B0604030504040204" pitchFamily="34" charset="0"/>
                <a:cs typeface="Verdana" panose="020B0604030504040204" pitchFamily="34" charset="0"/>
              </a:rPr>
              <a:t>  </a:t>
            </a:r>
            <a:r>
              <a:rPr lang="nl-NL" sz="16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Praktijkscholing</a:t>
            </a:r>
            <a:endParaRPr lang="nl-NL" sz="1600"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947777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Pijnstilling</a:t>
            </a:r>
            <a:endParaRPr lang="nl-NL" dirty="0"/>
          </a:p>
        </p:txBody>
      </p:sp>
      <p:sp>
        <p:nvSpPr>
          <p:cNvPr id="3" name="Tijdelijke aanduiding voor inhoud 2"/>
          <p:cNvSpPr>
            <a:spLocks noGrp="1"/>
          </p:cNvSpPr>
          <p:nvPr>
            <p:ph idx="1"/>
          </p:nvPr>
        </p:nvSpPr>
        <p:spPr/>
        <p:txBody>
          <a:bodyPr/>
          <a:lstStyle/>
          <a:p>
            <a:r>
              <a:rPr lang="nl-NL" dirty="0" smtClean="0"/>
              <a:t>Goede en snelle pijnbestrijding is heel belangrijk</a:t>
            </a:r>
          </a:p>
          <a:p>
            <a:endParaRPr lang="nl-NL" dirty="0"/>
          </a:p>
          <a:p>
            <a:pPr marL="0" indent="0">
              <a:buNone/>
            </a:pPr>
            <a:r>
              <a:rPr lang="nl-NL" dirty="0" smtClean="0"/>
              <a:t>NSAID in de vorm van een zetpil</a:t>
            </a:r>
          </a:p>
          <a:p>
            <a:pPr marL="0" indent="0">
              <a:buNone/>
            </a:pPr>
            <a:endParaRPr lang="nl-NL" dirty="0"/>
          </a:p>
          <a:p>
            <a:pPr marL="0" indent="0">
              <a:buNone/>
            </a:pPr>
            <a:r>
              <a:rPr lang="nl-NL" dirty="0" smtClean="0"/>
              <a:t>OPDRACHT:</a:t>
            </a:r>
          </a:p>
          <a:p>
            <a:pPr marL="0" indent="0">
              <a:buNone/>
            </a:pPr>
            <a:r>
              <a:rPr lang="nl-NL" dirty="0" smtClean="0"/>
              <a:t>Zoek uit wat NSAID is (thuisarts.nl)</a:t>
            </a:r>
          </a:p>
          <a:p>
            <a:pPr marL="0" indent="0">
              <a:buNone/>
            </a:pPr>
            <a:endParaRPr lang="nl-NL" dirty="0"/>
          </a:p>
        </p:txBody>
      </p:sp>
      <p:sp>
        <p:nvSpPr>
          <p:cNvPr id="4" name="Tijdelijke aanduiding voor voettekst 3"/>
          <p:cNvSpPr>
            <a:spLocks noGrp="1"/>
          </p:cNvSpPr>
          <p:nvPr>
            <p:ph type="ftr" sz="quarter" idx="11"/>
          </p:nvPr>
        </p:nvSpPr>
        <p:spPr/>
        <p:txBody>
          <a:bodyPr/>
          <a:lstStyle/>
          <a:p>
            <a:r>
              <a:rPr lang="nl-NL" smtClean="0">
                <a:solidFill>
                  <a:prstClr val="black">
                    <a:tint val="75000"/>
                  </a:prstClr>
                </a:solidFill>
              </a:rPr>
              <a:t>Medische Kennis</a:t>
            </a:r>
            <a:endParaRPr lang="nl-NL">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9</a:t>
            </a:fld>
            <a:endParaRPr lang="nl-NL">
              <a:solidFill>
                <a:prstClr val="black">
                  <a:tint val="75000"/>
                </a:prstClr>
              </a:solidFill>
            </a:endParaRPr>
          </a:p>
        </p:txBody>
      </p:sp>
    </p:spTree>
    <p:extLst>
      <p:ext uri="{BB962C8B-B14F-4D97-AF65-F5344CB8AC3E}">
        <p14:creationId xmlns:p14="http://schemas.microsoft.com/office/powerpoint/2010/main" val="8078098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335</Words>
  <Application>Microsoft Office PowerPoint</Application>
  <PresentationFormat>Breedbeeld</PresentationFormat>
  <Paragraphs>71</Paragraphs>
  <Slides>9</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9</vt:i4>
      </vt:variant>
    </vt:vector>
  </HeadingPairs>
  <TitlesOfParts>
    <vt:vector size="14" baseType="lpstr">
      <vt:lpstr>Arial</vt:lpstr>
      <vt:lpstr>Calibri</vt:lpstr>
      <vt:lpstr>Calibri Light</vt:lpstr>
      <vt:lpstr>Verdana</vt:lpstr>
      <vt:lpstr>1_Kantoorthema</vt:lpstr>
      <vt:lpstr>Problemen met urineren</vt:lpstr>
      <vt:lpstr>Waar bevinden zich de nieren?</vt:lpstr>
      <vt:lpstr>Plasklachten bij de man</vt:lpstr>
      <vt:lpstr>Urine retentie</vt:lpstr>
      <vt:lpstr>Praktijkopdracht</vt:lpstr>
      <vt:lpstr>Prostaatontsteking</vt:lpstr>
      <vt:lpstr>PowerPoint-presentatie</vt:lpstr>
      <vt:lpstr>Niersteenkoliek</vt:lpstr>
      <vt:lpstr>Pijnstilling</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Kerntaak:</dc:title>
  <dc:creator>erik zoer</dc:creator>
  <cp:lastModifiedBy>erik zoer</cp:lastModifiedBy>
  <cp:revision>13</cp:revision>
  <dcterms:created xsi:type="dcterms:W3CDTF">2016-10-11T18:29:21Z</dcterms:created>
  <dcterms:modified xsi:type="dcterms:W3CDTF">2016-11-26T19:57:30Z</dcterms:modified>
</cp:coreProperties>
</file>